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96AD17-B29C-4B51-96B5-A432A702B2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B96A4DB-95F1-48D1-95D1-74E0DC78283F}">
      <dgm:prSet/>
      <dgm:spPr/>
      <dgm:t>
        <a:bodyPr/>
        <a:lstStyle/>
        <a:p>
          <a:r>
            <a:rPr lang="en-US" b="0" i="0" baseline="0"/>
            <a:t>1.You can't write any production code until you have </a:t>
          </a:r>
          <a:r>
            <a:rPr lang="en-US" b="1" i="0" baseline="0"/>
            <a:t>first written a failing unit test</a:t>
          </a:r>
          <a:r>
            <a:rPr lang="en-US" b="0" i="0" baseline="0"/>
            <a:t>.</a:t>
          </a:r>
          <a:endParaRPr lang="en-US"/>
        </a:p>
      </dgm:t>
    </dgm:pt>
    <dgm:pt modelId="{D19533EF-52DB-4F45-9E0C-354F488C6970}" type="parTrans" cxnId="{A1D54736-8E31-4CB5-91B0-E4DC17C9815A}">
      <dgm:prSet/>
      <dgm:spPr/>
      <dgm:t>
        <a:bodyPr/>
        <a:lstStyle/>
        <a:p>
          <a:endParaRPr lang="en-US"/>
        </a:p>
      </dgm:t>
    </dgm:pt>
    <dgm:pt modelId="{EFDEFA85-6241-4A53-B546-4A2932FF2CD2}" type="sibTrans" cxnId="{A1D54736-8E31-4CB5-91B0-E4DC17C9815A}">
      <dgm:prSet/>
      <dgm:spPr/>
      <dgm:t>
        <a:bodyPr/>
        <a:lstStyle/>
        <a:p>
          <a:endParaRPr lang="en-US"/>
        </a:p>
      </dgm:t>
    </dgm:pt>
    <dgm:pt modelId="{73761663-0083-488A-9388-BAA11DF4F152}">
      <dgm:prSet/>
      <dgm:spPr/>
      <dgm:t>
        <a:bodyPr/>
        <a:lstStyle/>
        <a:p>
          <a:r>
            <a:rPr lang="en-US" b="0" i="0" baseline="0"/>
            <a:t>2.You are not allowed to </a:t>
          </a:r>
          <a:r>
            <a:rPr lang="en-US" b="1" i="0" baseline="0"/>
            <a:t>write any more of a unit test </a:t>
          </a:r>
          <a:r>
            <a:rPr lang="en-US" b="0" i="0" baseline="0"/>
            <a:t>than is </a:t>
          </a:r>
          <a:r>
            <a:rPr lang="en-US" b="1" i="0" baseline="0"/>
            <a:t>sufficient to fail</a:t>
          </a:r>
          <a:r>
            <a:rPr lang="en-US" b="0" i="0" baseline="0"/>
            <a:t>; and compilation failures are failures.</a:t>
          </a:r>
          <a:endParaRPr lang="en-US"/>
        </a:p>
      </dgm:t>
    </dgm:pt>
    <dgm:pt modelId="{74339D2F-C3F7-4ED7-9AD2-34221ACCA2EB}" type="parTrans" cxnId="{E220E013-9F65-490E-873E-2D228112A08F}">
      <dgm:prSet/>
      <dgm:spPr/>
      <dgm:t>
        <a:bodyPr/>
        <a:lstStyle/>
        <a:p>
          <a:endParaRPr lang="en-US"/>
        </a:p>
      </dgm:t>
    </dgm:pt>
    <dgm:pt modelId="{07253C50-BA76-4017-A32D-D0B1B98547B2}" type="sibTrans" cxnId="{E220E013-9F65-490E-873E-2D228112A08F}">
      <dgm:prSet/>
      <dgm:spPr/>
      <dgm:t>
        <a:bodyPr/>
        <a:lstStyle/>
        <a:p>
          <a:endParaRPr lang="en-US"/>
        </a:p>
      </dgm:t>
    </dgm:pt>
    <dgm:pt modelId="{9B202F97-3023-45E3-92A3-FF23F6BCFC5E}">
      <dgm:prSet/>
      <dgm:spPr/>
      <dgm:t>
        <a:bodyPr/>
        <a:lstStyle/>
        <a:p>
          <a:r>
            <a:rPr lang="en-US" b="0" i="0" baseline="0"/>
            <a:t>3.You are not allowed to </a:t>
          </a:r>
          <a:r>
            <a:rPr lang="en-US" b="1" i="0" baseline="0"/>
            <a:t>write any more production code </a:t>
          </a:r>
          <a:r>
            <a:rPr lang="en-US" b="0" i="0" baseline="0"/>
            <a:t>than is </a:t>
          </a:r>
          <a:r>
            <a:rPr lang="en-US" b="1" i="0" baseline="0"/>
            <a:t>sufficient to pass the one failing unit test</a:t>
          </a:r>
          <a:r>
            <a:rPr lang="en-US" b="0" i="0" baseline="0"/>
            <a:t>.</a:t>
          </a:r>
          <a:endParaRPr lang="en-US"/>
        </a:p>
      </dgm:t>
    </dgm:pt>
    <dgm:pt modelId="{FD954941-D201-4F4E-8F6A-4DCAE520B843}" type="parTrans" cxnId="{92697C5B-E87A-4CCA-9A36-8B36773B82BC}">
      <dgm:prSet/>
      <dgm:spPr/>
      <dgm:t>
        <a:bodyPr/>
        <a:lstStyle/>
        <a:p>
          <a:endParaRPr lang="en-US"/>
        </a:p>
      </dgm:t>
    </dgm:pt>
    <dgm:pt modelId="{26878DCC-15E7-42A0-A71F-E54C13A66B5D}" type="sibTrans" cxnId="{92697C5B-E87A-4CCA-9A36-8B36773B82BC}">
      <dgm:prSet/>
      <dgm:spPr/>
      <dgm:t>
        <a:bodyPr/>
        <a:lstStyle/>
        <a:p>
          <a:endParaRPr lang="en-US"/>
        </a:p>
      </dgm:t>
    </dgm:pt>
    <dgm:pt modelId="{30029C6E-99C2-4A13-A417-48300E156A48}" type="pres">
      <dgm:prSet presAssocID="{1B96AD17-B29C-4B51-96B5-A432A702B2B0}" presName="linear" presStyleCnt="0">
        <dgm:presLayoutVars>
          <dgm:animLvl val="lvl"/>
          <dgm:resizeHandles val="exact"/>
        </dgm:presLayoutVars>
      </dgm:prSet>
      <dgm:spPr/>
    </dgm:pt>
    <dgm:pt modelId="{A87495A8-B08C-44F5-BE10-37DBFC72EE95}" type="pres">
      <dgm:prSet presAssocID="{5B96A4DB-95F1-48D1-95D1-74E0DC78283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3DE670D-C013-4152-A7DE-73D140735932}" type="pres">
      <dgm:prSet presAssocID="{EFDEFA85-6241-4A53-B546-4A2932FF2CD2}" presName="spacer" presStyleCnt="0"/>
      <dgm:spPr/>
    </dgm:pt>
    <dgm:pt modelId="{CC76C208-9111-4B67-AD5C-6D48C1D05E6D}" type="pres">
      <dgm:prSet presAssocID="{73761663-0083-488A-9388-BAA11DF4F15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5F2A9E3-797B-4A19-9900-22CAF15713F9}" type="pres">
      <dgm:prSet presAssocID="{07253C50-BA76-4017-A32D-D0B1B98547B2}" presName="spacer" presStyleCnt="0"/>
      <dgm:spPr/>
    </dgm:pt>
    <dgm:pt modelId="{F737C061-6CB1-43B8-BF23-EA0F0B6A1A48}" type="pres">
      <dgm:prSet presAssocID="{9B202F97-3023-45E3-92A3-FF23F6BCFC5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220E013-9F65-490E-873E-2D228112A08F}" srcId="{1B96AD17-B29C-4B51-96B5-A432A702B2B0}" destId="{73761663-0083-488A-9388-BAA11DF4F152}" srcOrd="1" destOrd="0" parTransId="{74339D2F-C3F7-4ED7-9AD2-34221ACCA2EB}" sibTransId="{07253C50-BA76-4017-A32D-D0B1B98547B2}"/>
    <dgm:cxn modelId="{A9DD1032-7659-4D65-8155-6C27903B699C}" type="presOf" srcId="{5B96A4DB-95F1-48D1-95D1-74E0DC78283F}" destId="{A87495A8-B08C-44F5-BE10-37DBFC72EE95}" srcOrd="0" destOrd="0" presId="urn:microsoft.com/office/officeart/2005/8/layout/vList2"/>
    <dgm:cxn modelId="{A1D54736-8E31-4CB5-91B0-E4DC17C9815A}" srcId="{1B96AD17-B29C-4B51-96B5-A432A702B2B0}" destId="{5B96A4DB-95F1-48D1-95D1-74E0DC78283F}" srcOrd="0" destOrd="0" parTransId="{D19533EF-52DB-4F45-9E0C-354F488C6970}" sibTransId="{EFDEFA85-6241-4A53-B546-4A2932FF2CD2}"/>
    <dgm:cxn modelId="{92697C5B-E87A-4CCA-9A36-8B36773B82BC}" srcId="{1B96AD17-B29C-4B51-96B5-A432A702B2B0}" destId="{9B202F97-3023-45E3-92A3-FF23F6BCFC5E}" srcOrd="2" destOrd="0" parTransId="{FD954941-D201-4F4E-8F6A-4DCAE520B843}" sibTransId="{26878DCC-15E7-42A0-A71F-E54C13A66B5D}"/>
    <dgm:cxn modelId="{2F7BED47-2D3E-4588-9FF7-732CCC6CB1C6}" type="presOf" srcId="{73761663-0083-488A-9388-BAA11DF4F152}" destId="{CC76C208-9111-4B67-AD5C-6D48C1D05E6D}" srcOrd="0" destOrd="0" presId="urn:microsoft.com/office/officeart/2005/8/layout/vList2"/>
    <dgm:cxn modelId="{2F9F4381-4470-4382-B922-4AC3D8D066B0}" type="presOf" srcId="{9B202F97-3023-45E3-92A3-FF23F6BCFC5E}" destId="{F737C061-6CB1-43B8-BF23-EA0F0B6A1A48}" srcOrd="0" destOrd="0" presId="urn:microsoft.com/office/officeart/2005/8/layout/vList2"/>
    <dgm:cxn modelId="{C3CF08DC-2DF5-40D6-A4D3-69B6DA4FCA2A}" type="presOf" srcId="{1B96AD17-B29C-4B51-96B5-A432A702B2B0}" destId="{30029C6E-99C2-4A13-A417-48300E156A48}" srcOrd="0" destOrd="0" presId="urn:microsoft.com/office/officeart/2005/8/layout/vList2"/>
    <dgm:cxn modelId="{15FB4944-A6B1-40F3-8E72-52059BDDF17B}" type="presParOf" srcId="{30029C6E-99C2-4A13-A417-48300E156A48}" destId="{A87495A8-B08C-44F5-BE10-37DBFC72EE95}" srcOrd="0" destOrd="0" presId="urn:microsoft.com/office/officeart/2005/8/layout/vList2"/>
    <dgm:cxn modelId="{AF677BCE-37A6-474B-835A-C4FFD7FF8084}" type="presParOf" srcId="{30029C6E-99C2-4A13-A417-48300E156A48}" destId="{C3DE670D-C013-4152-A7DE-73D140735932}" srcOrd="1" destOrd="0" presId="urn:microsoft.com/office/officeart/2005/8/layout/vList2"/>
    <dgm:cxn modelId="{4B8A7E08-9D79-4FD9-90E1-B86471E68720}" type="presParOf" srcId="{30029C6E-99C2-4A13-A417-48300E156A48}" destId="{CC76C208-9111-4B67-AD5C-6D48C1D05E6D}" srcOrd="2" destOrd="0" presId="urn:microsoft.com/office/officeart/2005/8/layout/vList2"/>
    <dgm:cxn modelId="{CC437A90-77BD-4368-8BD1-7D9CF129DF86}" type="presParOf" srcId="{30029C6E-99C2-4A13-A417-48300E156A48}" destId="{75F2A9E3-797B-4A19-9900-22CAF15713F9}" srcOrd="3" destOrd="0" presId="urn:microsoft.com/office/officeart/2005/8/layout/vList2"/>
    <dgm:cxn modelId="{0A311760-443F-4B11-B59D-CC7C9D124259}" type="presParOf" srcId="{30029C6E-99C2-4A13-A417-48300E156A48}" destId="{F737C061-6CB1-43B8-BF23-EA0F0B6A1A4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495A8-B08C-44F5-BE10-37DBFC72EE95}">
      <dsp:nvSpPr>
        <dsp:cNvPr id="0" name=""/>
        <dsp:cNvSpPr/>
      </dsp:nvSpPr>
      <dsp:spPr>
        <a:xfrm>
          <a:off x="0" y="240238"/>
          <a:ext cx="7559504" cy="18696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 baseline="0"/>
            <a:t>1.You can't write any production code until you have </a:t>
          </a:r>
          <a:r>
            <a:rPr lang="en-US" sz="3400" b="1" i="0" kern="1200" baseline="0"/>
            <a:t>first written a failing unit test</a:t>
          </a:r>
          <a:r>
            <a:rPr lang="en-US" sz="3400" b="0" i="0" kern="1200" baseline="0"/>
            <a:t>.</a:t>
          </a:r>
          <a:endParaRPr lang="en-US" sz="3400" kern="1200"/>
        </a:p>
      </dsp:txBody>
      <dsp:txXfrm>
        <a:off x="91269" y="331507"/>
        <a:ext cx="7376966" cy="1687122"/>
      </dsp:txXfrm>
    </dsp:sp>
    <dsp:sp modelId="{CC76C208-9111-4B67-AD5C-6D48C1D05E6D}">
      <dsp:nvSpPr>
        <dsp:cNvPr id="0" name=""/>
        <dsp:cNvSpPr/>
      </dsp:nvSpPr>
      <dsp:spPr>
        <a:xfrm>
          <a:off x="0" y="2207818"/>
          <a:ext cx="7559504" cy="186966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 baseline="0"/>
            <a:t>2.You are not allowed to </a:t>
          </a:r>
          <a:r>
            <a:rPr lang="en-US" sz="3400" b="1" i="0" kern="1200" baseline="0"/>
            <a:t>write any more of a unit test </a:t>
          </a:r>
          <a:r>
            <a:rPr lang="en-US" sz="3400" b="0" i="0" kern="1200" baseline="0"/>
            <a:t>than is </a:t>
          </a:r>
          <a:r>
            <a:rPr lang="en-US" sz="3400" b="1" i="0" kern="1200" baseline="0"/>
            <a:t>sufficient to fail</a:t>
          </a:r>
          <a:r>
            <a:rPr lang="en-US" sz="3400" b="0" i="0" kern="1200" baseline="0"/>
            <a:t>; and compilation failures are failures.</a:t>
          </a:r>
          <a:endParaRPr lang="en-US" sz="3400" kern="1200"/>
        </a:p>
      </dsp:txBody>
      <dsp:txXfrm>
        <a:off x="91269" y="2299087"/>
        <a:ext cx="7376966" cy="1687122"/>
      </dsp:txXfrm>
    </dsp:sp>
    <dsp:sp modelId="{F737C061-6CB1-43B8-BF23-EA0F0B6A1A48}">
      <dsp:nvSpPr>
        <dsp:cNvPr id="0" name=""/>
        <dsp:cNvSpPr/>
      </dsp:nvSpPr>
      <dsp:spPr>
        <a:xfrm>
          <a:off x="0" y="4175398"/>
          <a:ext cx="7559504" cy="18696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 baseline="0"/>
            <a:t>3.You are not allowed to </a:t>
          </a:r>
          <a:r>
            <a:rPr lang="en-US" sz="3400" b="1" i="0" kern="1200" baseline="0"/>
            <a:t>write any more production code </a:t>
          </a:r>
          <a:r>
            <a:rPr lang="en-US" sz="3400" b="0" i="0" kern="1200" baseline="0"/>
            <a:t>than is </a:t>
          </a:r>
          <a:r>
            <a:rPr lang="en-US" sz="3400" b="1" i="0" kern="1200" baseline="0"/>
            <a:t>sufficient to pass the one failing unit test</a:t>
          </a:r>
          <a:r>
            <a:rPr lang="en-US" sz="3400" b="0" i="0" kern="1200" baseline="0"/>
            <a:t>.</a:t>
          </a:r>
          <a:endParaRPr lang="en-US" sz="3400" kern="1200"/>
        </a:p>
      </dsp:txBody>
      <dsp:txXfrm>
        <a:off x="91269" y="4266667"/>
        <a:ext cx="7376966" cy="1687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135C-9888-4391-BA23-4AEE88910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204EE-3648-4990-AC7F-F7C081D4A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58EF0-DFCF-4E55-98C5-827518136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C796-BC39-447D-80FF-891295CA6136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D576B-E6DE-455F-B1F0-5E313DC23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EAA91-CC18-4E77-935C-6564C140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ECF3-B997-4CA1-AD52-BA5DA6255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42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DBC78-6269-43D2-8D65-71BD9AECF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A390F-1267-4924-A385-0A34D9149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81DED-8DC5-41A3-AE5E-A1BE831E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C796-BC39-447D-80FF-891295CA6136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5A04E-378F-481E-9CC0-AC15C0B0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A9D02-2A37-496B-B0D4-32724C8B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ECF3-B997-4CA1-AD52-BA5DA6255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0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366A6F-6A6E-4ED2-B5CC-231650FB9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F6DF2-37D1-4FF2-B92B-F087D6D48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16700-D850-418E-B530-D2A8E0379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C796-BC39-447D-80FF-891295CA6136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10FC5-F0FF-4515-A130-3F63C7FAC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F075C-20EF-4005-909A-324F1D42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ECF3-B997-4CA1-AD52-BA5DA6255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BB82-7467-4D9D-A018-3448F70F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4740F-66F1-48D7-9348-B4CC4F1C5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6991C-1263-4D23-9874-51A2BFD5D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C796-BC39-447D-80FF-891295CA6136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63BF8-CEF9-42AD-8194-4032898F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512C1-E8D0-491A-99A6-7D029485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ECF3-B997-4CA1-AD52-BA5DA6255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962E-24FC-4915-92C6-47B1C6C4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B675F-E5F1-463A-A042-41339696D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D30E2-BC0A-4E6F-A112-727D9F5F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C796-BC39-447D-80FF-891295CA6136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BBCFD-98C4-4774-8ADD-90FF28C83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0B237-9F67-4589-A849-856BD3F1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ECF3-B997-4CA1-AD52-BA5DA6255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1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3EDA-F1C2-4BAD-9CF9-60A7CE44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A76EC-C842-480A-8311-3E57C6754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34195-8B21-49AA-9F53-C2DBFB4A9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1C7DB-0E53-4904-9ADB-1D353C9A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C796-BC39-447D-80FF-891295CA6136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BEA26-019B-4450-9090-6A6B50A5C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CB9FD-553F-4219-AEEC-B67E5AE1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ECF3-B997-4CA1-AD52-BA5DA6255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0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0DB1-1155-4999-BA1B-D6A5E4FC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290F4-3FB3-4E14-AAA9-74FA4F1B0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19D75-1657-4D26-8E41-AE36A6865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37589D-489B-4C2B-8856-C39587FF8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B2A95D-89AF-4E76-AAB8-016485516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8BF9CB-FAEC-4384-8942-767646EB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C796-BC39-447D-80FF-891295CA6136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79E6DC-4B04-472F-9DC3-8FC3A5299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756A78-4BCA-4971-A171-C9748803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ECF3-B997-4CA1-AD52-BA5DA6255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2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A522-77F3-4253-8507-40EAEC611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D6C88-5F11-4AB9-8A20-E40D9B09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C796-BC39-447D-80FF-891295CA6136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348C4-D9A5-42A0-99E7-FFDC80AB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4354F-57EE-4A62-8CAA-6AE3D466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ECF3-B997-4CA1-AD52-BA5DA6255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8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48F9F-816A-4297-B195-358A6D90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C796-BC39-447D-80FF-891295CA6136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CCC62D-DE66-4592-B408-81405E5A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3353C-EBF3-4B9E-918E-C95F80ED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ECF3-B997-4CA1-AD52-BA5DA6255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06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E1B5-8F9E-4A65-A17F-0B3729676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DB5E8-7E9C-4BB7-BE15-07E2C546C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AD585-7638-4B7D-B8C7-F36B8C0FE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F2770-39F5-4FEC-9D30-6D2155FB1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C796-BC39-447D-80FF-891295CA6136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EA66C-3C7A-41E2-B469-42ACEF963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FEA35-4A2A-4C8D-BDA6-0BB29B39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ECF3-B997-4CA1-AD52-BA5DA6255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20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9D07-F6B2-43C2-A4A8-95602DEE0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4CC3D-E8ED-4C62-B09D-521E7A20F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28710-7411-4CF1-8C61-2277BA9A0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D29E5-5E15-4EF4-9D64-CC6626D14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C796-BC39-447D-80FF-891295CA6136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F1808-EA11-4C79-AA29-5100B2EF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FA611-372A-420A-901E-97FAA8E6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EECF3-B997-4CA1-AD52-BA5DA6255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2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8BB17-7DBB-485F-8460-BF3C310D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A0E28-19F7-4B44-AF37-11DB63DE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19656-6D97-4C9C-BA1C-796784BA8E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DC796-BC39-447D-80FF-891295CA6136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5938-C1B8-4555-A7ED-4BF902625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0902F-3D73-4FAB-BC52-0064CD103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EECF3-B997-4CA1-AD52-BA5DA6255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52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E1D06-BF30-46C4-8E0E-F9B41BB5A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962246"/>
            <a:ext cx="7240201" cy="2611967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Test Driven Development</a:t>
            </a:r>
            <a:br>
              <a:rPr lang="en-US" sz="5400" dirty="0"/>
            </a:br>
            <a:r>
              <a:rPr lang="en-US" sz="2400" dirty="0"/>
              <a:t>Procedural =&gt;Scenario Based Testing</a:t>
            </a:r>
          </a:p>
        </p:txBody>
      </p:sp>
    </p:spTree>
    <p:extLst>
      <p:ext uri="{BB962C8B-B14F-4D97-AF65-F5344CB8AC3E}">
        <p14:creationId xmlns:p14="http://schemas.microsoft.com/office/powerpoint/2010/main" val="1138497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EEA77-ADBB-4666-BB8B-33A45846C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>
                <a:solidFill>
                  <a:srgbClr val="FFFFFF"/>
                </a:solidFill>
              </a:rPr>
              <a:t>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7D7AC-7114-41AC-A80B-0CD314882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0" u="none" strike="noStrike" baseline="0" dirty="0">
                <a:latin typeface="Arial" panose="020B0604020202020204" pitchFamily="34" charset="0"/>
              </a:rPr>
              <a:t>A test is not a unit test if:</a:t>
            </a:r>
            <a:endParaRPr lang="en-US" sz="1600" b="0" i="0" u="none" strike="noStrike" baseline="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0" i="0" u="none" strike="noStrike" baseline="0" dirty="0">
                <a:latin typeface="Wingdings" panose="05000000000000000000" pitchFamily="2" charset="2"/>
              </a:rPr>
              <a:t></a:t>
            </a:r>
            <a:r>
              <a:rPr lang="en-US" sz="1600" b="1" i="0" u="none" strike="noStrike" baseline="0" dirty="0">
                <a:latin typeface="Arial" panose="020B0604020202020204" pitchFamily="34" charset="0"/>
              </a:rPr>
              <a:t>It talks to the database</a:t>
            </a:r>
            <a:endParaRPr lang="en-US" sz="1600" b="0" i="0" u="none" strike="noStrike" baseline="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0" i="0" u="none" strike="noStrike" baseline="0" dirty="0">
                <a:latin typeface="Wingdings" panose="05000000000000000000" pitchFamily="2" charset="2"/>
              </a:rPr>
              <a:t></a:t>
            </a:r>
            <a:r>
              <a:rPr lang="en-US" sz="1600" b="1" i="0" u="none" strike="noStrike" baseline="0" dirty="0">
                <a:latin typeface="Arial" panose="020B0604020202020204" pitchFamily="34" charset="0"/>
              </a:rPr>
              <a:t>It communicates across the network</a:t>
            </a:r>
            <a:endParaRPr lang="en-US" sz="1600" b="0" i="0" u="none" strike="noStrike" baseline="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0" i="0" u="none" strike="noStrike" baseline="0" dirty="0">
                <a:latin typeface="Wingdings" panose="05000000000000000000" pitchFamily="2" charset="2"/>
              </a:rPr>
              <a:t></a:t>
            </a:r>
            <a:r>
              <a:rPr lang="en-US" sz="1600" b="1" i="0" u="none" strike="noStrike" baseline="0" dirty="0">
                <a:latin typeface="Arial" panose="020B0604020202020204" pitchFamily="34" charset="0"/>
              </a:rPr>
              <a:t>It touches the file system</a:t>
            </a:r>
            <a:endParaRPr lang="en-US" sz="1600" b="0" i="0" u="none" strike="noStrike" baseline="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0" i="0" u="none" strike="noStrike" baseline="0" dirty="0">
                <a:latin typeface="Wingdings" panose="05000000000000000000" pitchFamily="2" charset="2"/>
              </a:rPr>
              <a:t></a:t>
            </a:r>
            <a:r>
              <a:rPr lang="en-US" sz="1600" b="1" i="0" u="none" strike="noStrike" baseline="0" dirty="0">
                <a:latin typeface="Arial" panose="020B0604020202020204" pitchFamily="34" charset="0"/>
              </a:rPr>
              <a:t>It can't run at the same time as any of your other unit tests</a:t>
            </a:r>
            <a:endParaRPr lang="en-US" sz="1600" b="0" i="0" u="none" strike="noStrike" baseline="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0" i="0" u="none" strike="noStrike" baseline="0" dirty="0">
                <a:latin typeface="Wingdings" panose="05000000000000000000" pitchFamily="2" charset="2"/>
              </a:rPr>
              <a:t></a:t>
            </a:r>
            <a:r>
              <a:rPr lang="en-US" sz="1600" b="1" i="0" u="none" strike="noStrike" baseline="0" dirty="0">
                <a:latin typeface="Arial" panose="020B0604020202020204" pitchFamily="34" charset="0"/>
              </a:rPr>
              <a:t>You have to do special things to your environment (such as editing config files) to run it.</a:t>
            </a:r>
            <a:endParaRPr lang="en-US" sz="1600" b="0" i="0" u="none" strike="noStrike" baseline="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600" b="0" i="0" u="none" strike="noStrike" baseline="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1" i="0" u="none" strike="noStrike" baseline="0" dirty="0">
                <a:latin typeface="Arial" panose="020B0604020202020204" pitchFamily="34" charset="0"/>
              </a:rPr>
              <a:t>Tests that do these things aren't bad. Often they are worth writing, and they can be written in a unit test harness. However, it is important to be able to separate them from true unit tests so that we can keep a set of tests that we can run fast whenever we make our changes. </a:t>
            </a:r>
            <a:endParaRPr lang="en-US" sz="1600" b="0" i="0" u="none" strike="noStrike" baseline="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</a:rPr>
              <a:t>						-</a:t>
            </a:r>
            <a:r>
              <a:rPr lang="en-US" sz="1600" b="0" i="0" u="none" strike="noStrike" baseline="0" dirty="0">
                <a:latin typeface="Arial" panose="020B0604020202020204" pitchFamily="34" charset="0"/>
              </a:rPr>
              <a:t>Michael Feathers, "A Set of Unit Testing Rules"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50196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F78AF-8049-4A31-8FFE-E76554433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What to Include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21EED-EC5C-457F-9B63-EFABDF4F9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There are a number of things that should appear in tests...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Wingdings" panose="05000000000000000000" pitchFamily="2" charset="2"/>
              </a:rPr>
              <a:t>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Simple cases, because you have to start somewhere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Wingdings" panose="05000000000000000000" pitchFamily="2" charset="2"/>
              </a:rPr>
              <a:t>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Common cases, using equivalence partitioning to identify representatives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Wingdings" panose="05000000000000000000" pitchFamily="2" charset="2"/>
              </a:rPr>
              <a:t>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Boundary cases, testing at and around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Wingdings" panose="05000000000000000000" pitchFamily="2" charset="2"/>
              </a:rPr>
              <a:t>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Contractual error cases, i.e., test rainy-day as well as happy-day scenarios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8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41068-3B6E-48B5-8573-140B3414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to Exclude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ADDE2-6D8E-4A06-8408-DAB2D0F47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There are a number of things that should not appear in tests...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Wingdings" panose="05000000000000000000" pitchFamily="2" charset="2"/>
              </a:rPr>
              <a:t>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Do not assert on </a:t>
            </a:r>
            <a:r>
              <a:rPr lang="en-US" sz="2000" b="0" i="0" u="none" strike="noStrik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behavioursthat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 are standard for the platform or language —the tests should be on your code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Wingdings" panose="05000000000000000000" pitchFamily="2" charset="2"/>
              </a:rPr>
              <a:t>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Do not assert on implementation specifics —a comparison may return </a:t>
            </a:r>
            <a:r>
              <a:rPr lang="en-US" sz="2000" b="0" i="1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1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but test for </a:t>
            </a:r>
            <a:r>
              <a:rPr lang="en-US" sz="2000" b="0" i="1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&gt; 0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—or incidental presentation —spacing, spelling, etc.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2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5E2E711-F19B-4FAD-98ED-FAE327D5D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30" y="643466"/>
            <a:ext cx="936314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7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D7578-35AD-488D-871D-339B69DC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Approach : TDD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2D211F-FECB-4B54-934E-CAC8EC30A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055" y="1825625"/>
            <a:ext cx="7291890" cy="4351338"/>
          </a:xfrm>
        </p:spPr>
      </p:pic>
    </p:spTree>
    <p:extLst>
      <p:ext uri="{BB962C8B-B14F-4D97-AF65-F5344CB8AC3E}">
        <p14:creationId xmlns:p14="http://schemas.microsoft.com/office/powerpoint/2010/main" val="2116742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DC5D7-2C8D-4AB6-A8C6-3CC2A369E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035" y="2156791"/>
            <a:ext cx="8116978" cy="359500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TDD complements other design, verification and validation activities</a:t>
            </a:r>
          </a:p>
          <a:p>
            <a:pPr marL="457200" lvl="1" indent="0">
              <a:buNone/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Wingdings" panose="05000000000000000000" pitchFamily="2" charset="2"/>
              </a:rPr>
              <a:t>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The emphasis is on defining a contract for a piece of code with </a:t>
            </a:r>
            <a:r>
              <a:rPr lang="en-US" sz="2000" b="0" i="0" u="none" strike="noStrik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behavioural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 examples that act as both specification and confirmation</a:t>
            </a:r>
          </a:p>
          <a:p>
            <a:pPr marL="457200" lvl="1" indent="0">
              <a:buNone/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Wingdings" panose="05000000000000000000" pitchFamily="2" charset="2"/>
              </a:rPr>
              <a:t>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The act of writing tests (i.e., specifying) is interleaved with the act of writing the target code, offering both qualitative and quantitative feedback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1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E41731-55E3-44F9-844F-3212A8668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 b="1" i="0" u="none" strike="noStrike" baseline="0" dirty="0">
                <a:solidFill>
                  <a:schemeClr val="bg1"/>
                </a:solidFill>
                <a:latin typeface="Siemens Sans" pitchFamily="2" charset="0"/>
              </a:rPr>
              <a:t>Three Laws of TDD</a:t>
            </a:r>
            <a:endParaRPr lang="en-US" sz="48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3E5CD8-C1B5-4D84-B381-1EA4692EF0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9307142"/>
              </p:ext>
            </p:extLst>
          </p:nvPr>
        </p:nvGraphicFramePr>
        <p:xfrm>
          <a:off x="3794296" y="288758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904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63753-6B26-4BB3-ADAA-B8D29F63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b="1" i="0" u="none" strike="noStrike" baseline="0" dirty="0">
                <a:solidFill>
                  <a:schemeClr val="bg1"/>
                </a:solidFill>
                <a:latin typeface="Siemens Sans" pitchFamily="2" charset="0"/>
              </a:rPr>
              <a:t>Key TDD Practices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FB458-0F2C-4EA7-9FEF-8AEF68591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latin typeface="Siemens Sans" pitchFamily="2" charset="0"/>
              </a:rPr>
              <a:t>Testing as discovery and definition</a:t>
            </a:r>
          </a:p>
          <a:p>
            <a:pPr marL="457200" lvl="1" indent="0">
              <a:buNone/>
            </a:pPr>
            <a:r>
              <a:rPr lang="en-US" b="0" i="0" u="none" strike="noStrike" baseline="0" dirty="0">
                <a:latin typeface="Wingdings" panose="05000000000000000000" pitchFamily="2" charset="2"/>
              </a:rPr>
              <a:t></a:t>
            </a:r>
            <a:r>
              <a:rPr lang="en-US" b="0" i="0" u="none" strike="noStrike" baseline="0" dirty="0">
                <a:latin typeface="Siemens Sans" pitchFamily="2" charset="0"/>
              </a:rPr>
              <a:t>Programmers write </a:t>
            </a:r>
            <a:r>
              <a:rPr lang="en-US" b="1" i="0" u="none" strike="noStrike" baseline="0" dirty="0">
                <a:latin typeface="Siemens Sans" pitchFamily="2" charset="0"/>
              </a:rPr>
              <a:t>code-centric tests</a:t>
            </a:r>
            <a:endParaRPr lang="en-US" b="0" i="0" u="none" strike="noStrike" baseline="0" dirty="0">
              <a:latin typeface="Siemens Sans" pitchFamily="2" charset="0"/>
            </a:endParaRPr>
          </a:p>
          <a:p>
            <a:pPr marL="457200" lvl="1" indent="0">
              <a:buNone/>
            </a:pPr>
            <a:r>
              <a:rPr lang="en-US" b="0" i="0" u="none" strike="noStrike" baseline="0" dirty="0">
                <a:latin typeface="Wingdings" panose="05000000000000000000" pitchFamily="2" charset="2"/>
              </a:rPr>
              <a:t></a:t>
            </a:r>
            <a:r>
              <a:rPr lang="en-US" b="0" i="0" u="none" strike="noStrike" baseline="0" dirty="0">
                <a:latin typeface="Siemens Sans" pitchFamily="2" charset="0"/>
              </a:rPr>
              <a:t>Test execution is </a:t>
            </a:r>
            <a:r>
              <a:rPr lang="en-US" b="1" i="0" u="none" strike="noStrike" baseline="0" dirty="0">
                <a:latin typeface="Siemens Sans" pitchFamily="2" charset="0"/>
              </a:rPr>
              <a:t>automated</a:t>
            </a:r>
            <a:endParaRPr lang="en-US" b="0" i="0" u="none" strike="noStrike" baseline="0" dirty="0">
              <a:latin typeface="Siemens Sans" pitchFamily="2" charset="0"/>
            </a:endParaRPr>
          </a:p>
          <a:p>
            <a:pPr marL="457200" lvl="1" indent="0">
              <a:buNone/>
            </a:pPr>
            <a:r>
              <a:rPr lang="en-US" b="0" i="0" u="none" strike="noStrike" baseline="0" dirty="0">
                <a:latin typeface="Wingdings" panose="05000000000000000000" pitchFamily="2" charset="2"/>
              </a:rPr>
              <a:t></a:t>
            </a:r>
            <a:r>
              <a:rPr lang="en-US" b="0" i="0" u="none" strike="noStrike" baseline="0" dirty="0">
                <a:latin typeface="Siemens Sans" pitchFamily="2" charset="0"/>
              </a:rPr>
              <a:t>Tests are considered to be </a:t>
            </a:r>
            <a:r>
              <a:rPr lang="en-US" b="1" i="0" u="none" strike="noStrike" baseline="0" dirty="0" err="1">
                <a:latin typeface="Siemens Sans" pitchFamily="2" charset="0"/>
              </a:rPr>
              <a:t>behaviouralspecifications</a:t>
            </a:r>
            <a:endParaRPr lang="en-US" b="0" i="0" u="none" strike="noStrike" baseline="0" dirty="0">
              <a:latin typeface="Siemens Sans" pitchFamily="2" charset="0"/>
            </a:endParaRPr>
          </a:p>
          <a:p>
            <a:pPr marL="457200" lvl="1" indent="0">
              <a:buNone/>
            </a:pPr>
            <a:r>
              <a:rPr lang="en-US" b="0" i="0" u="none" strike="noStrike" baseline="0" dirty="0">
                <a:latin typeface="Wingdings" panose="05000000000000000000" pitchFamily="2" charset="2"/>
              </a:rPr>
              <a:t></a:t>
            </a:r>
            <a:r>
              <a:rPr lang="en-US" b="1" i="0" u="none" strike="noStrike" baseline="0" dirty="0">
                <a:latin typeface="Siemens Sans" pitchFamily="2" charset="0"/>
              </a:rPr>
              <a:t>Functionality is illustrated by example</a:t>
            </a:r>
            <a:endParaRPr lang="en-US" b="0" i="0" u="none" strike="noStrike" baseline="0" dirty="0">
              <a:latin typeface="Siemens Sans" pitchFamily="2" charset="0"/>
            </a:endParaRPr>
          </a:p>
          <a:p>
            <a:pPr marL="457200" lvl="1" indent="0">
              <a:buNone/>
            </a:pPr>
            <a:r>
              <a:rPr lang="en-US" b="0" i="0" u="none" strike="noStrike" baseline="0" dirty="0">
                <a:latin typeface="Wingdings" panose="05000000000000000000" pitchFamily="2" charset="2"/>
              </a:rPr>
              <a:t></a:t>
            </a:r>
            <a:r>
              <a:rPr lang="en-US" b="1" i="0" u="none" strike="noStrike" baseline="0" dirty="0">
                <a:latin typeface="Siemens Sans" pitchFamily="2" charset="0"/>
              </a:rPr>
              <a:t>Test and production </a:t>
            </a:r>
            <a:r>
              <a:rPr lang="en-US" b="0" i="0" u="none" strike="noStrike" baseline="0" dirty="0">
                <a:latin typeface="Siemens Sans" pitchFamily="2" charset="0"/>
              </a:rPr>
              <a:t>code are written </a:t>
            </a:r>
            <a:r>
              <a:rPr lang="en-US" b="1" i="0" u="none" strike="noStrike" baseline="0" dirty="0">
                <a:latin typeface="Siemens Sans" pitchFamily="2" charset="0"/>
              </a:rPr>
              <a:t>together</a:t>
            </a:r>
            <a:r>
              <a:rPr lang="en-US" b="0" i="0" u="none" strike="noStrike" baseline="0" dirty="0">
                <a:latin typeface="Siemens Sans" pitchFamily="2" charset="0"/>
              </a:rPr>
              <a:t>—the writing is interleaved</a:t>
            </a:r>
          </a:p>
          <a:p>
            <a:pPr marL="457200" lvl="1" indent="0">
              <a:buNone/>
            </a:pPr>
            <a:r>
              <a:rPr lang="en-US" b="0" i="0" u="none" strike="noStrike" baseline="0" dirty="0">
                <a:latin typeface="Wingdings" panose="05000000000000000000" pitchFamily="2" charset="2"/>
              </a:rPr>
              <a:t></a:t>
            </a:r>
            <a:r>
              <a:rPr lang="en-US" b="1" i="0" u="none" strike="noStrike" baseline="0" dirty="0">
                <a:latin typeface="Siemens Sans" pitchFamily="2" charset="0"/>
              </a:rPr>
              <a:t>Refactoring is continuous and integral</a:t>
            </a:r>
            <a:endParaRPr lang="en-US" b="0" i="0" u="none" strike="noStrike" baseline="0" dirty="0">
              <a:latin typeface="Siemens Sans" pitchFamily="2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852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B07CC-CFBE-4BC2-A58B-9EC025B9E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Test/Spec-First Cycle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6EEC02-B69B-4447-A466-ADAD39701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44481"/>
            <a:ext cx="6780700" cy="396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63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6547F-7EE7-4BFB-99CC-33738A6BA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Unit vs Integration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87D3F-C8C8-4865-8B8D-9FFD474F7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latin typeface="Siemens Sans" pitchFamily="2" charset="0"/>
              </a:rPr>
              <a:t>Unit tests are on code that is isolated from external dependencies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latin typeface="Wingdings" panose="05000000000000000000" pitchFamily="2" charset="2"/>
              </a:rPr>
              <a:t></a:t>
            </a:r>
            <a:r>
              <a:rPr lang="en-US" sz="2400" b="0" i="0" u="none" strike="noStrike" baseline="0" dirty="0">
                <a:latin typeface="Siemens Sans" pitchFamily="2" charset="0"/>
              </a:rPr>
              <a:t>The outcome is based on the code of the test and the code under test</a:t>
            </a:r>
          </a:p>
          <a:p>
            <a:pPr marL="0" indent="0">
              <a:buNone/>
            </a:pPr>
            <a:endParaRPr lang="en-US" sz="2400" b="0" i="0" u="none" strike="noStrike" baseline="0" dirty="0">
              <a:latin typeface="Siemens Sans" pitchFamily="2" charset="0"/>
            </a:endParaRPr>
          </a:p>
          <a:p>
            <a:pPr marL="0" indent="0">
              <a:buNone/>
            </a:pPr>
            <a:r>
              <a:rPr lang="en-US" sz="2400" b="0" i="0" u="none" strike="noStrike" baseline="0" dirty="0">
                <a:latin typeface="Siemens Sans" pitchFamily="2" charset="0"/>
              </a:rPr>
              <a:t>Integration tests involve external dependencies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latin typeface="Wingdings" panose="05000000000000000000" pitchFamily="2" charset="2"/>
              </a:rPr>
              <a:t></a:t>
            </a:r>
            <a:r>
              <a:rPr lang="en-US" sz="2400" b="0" i="0" u="none" strike="noStrike" baseline="0" dirty="0">
                <a:latin typeface="Siemens Sans" pitchFamily="2" charset="0"/>
              </a:rPr>
              <a:t>Some portion of a system is necessarily not unit testable; the portion that is not necessarily so is a measure of coupling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5707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A059-362F-4132-882E-8DFD546F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 time for testing!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563338-07EA-4587-A644-C245BAEFB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1054"/>
            <a:ext cx="10515599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7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EAED4-1A65-49F0-A064-98EFE234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696188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60CBA42-13EA-4301-8570-5B2B2A5F9F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9" y="168966"/>
            <a:ext cx="10206711" cy="471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9CF46274-CB9F-45C9-B845-289B04B218E8}"/>
              </a:ext>
            </a:extLst>
          </p:cNvPr>
          <p:cNvSpPr/>
          <p:nvPr/>
        </p:nvSpPr>
        <p:spPr>
          <a:xfrm>
            <a:off x="3766930" y="3339546"/>
            <a:ext cx="4244009" cy="3349487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User Story</a:t>
            </a:r>
          </a:p>
          <a:p>
            <a:pPr algn="ctr"/>
            <a:endParaRPr lang="en-US" dirty="0"/>
          </a:p>
          <a:p>
            <a:r>
              <a:rPr lang="en-US" dirty="0"/>
              <a:t>As a user I want a feature in the application which tells me weather a given year is Leap year or not.</a:t>
            </a:r>
          </a:p>
        </p:txBody>
      </p:sp>
    </p:spTree>
    <p:extLst>
      <p:ext uri="{BB962C8B-B14F-4D97-AF65-F5344CB8AC3E}">
        <p14:creationId xmlns:p14="http://schemas.microsoft.com/office/powerpoint/2010/main" val="2483728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A434A3-1039-4AB7-993E-F16025146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Acceptance Criteria..?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EEC20-D522-43F5-96D2-88C408CB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Years not divisible by 4 are not leap years</a:t>
            </a:r>
          </a:p>
          <a:p>
            <a:r>
              <a:rPr lang="en-US" sz="2200" dirty="0"/>
              <a:t>Years divisible by 4 but not by 100 are leap years</a:t>
            </a:r>
          </a:p>
          <a:p>
            <a:r>
              <a:rPr lang="en-US" sz="2200" dirty="0"/>
              <a:t>Years divisible by 100 but not by 400 are not leap years</a:t>
            </a:r>
          </a:p>
          <a:p>
            <a:r>
              <a:rPr lang="en-US" sz="2200" dirty="0"/>
              <a:t>Years divisible by 400 are leap years</a:t>
            </a:r>
          </a:p>
        </p:txBody>
      </p:sp>
    </p:spTree>
    <p:extLst>
      <p:ext uri="{BB962C8B-B14F-4D97-AF65-F5344CB8AC3E}">
        <p14:creationId xmlns:p14="http://schemas.microsoft.com/office/powerpoint/2010/main" val="426259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5C7B-983A-4583-B8AB-51D43D7CD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Good Spec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53CCCB-97D5-4ECC-B61A-9D940BBE6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307887"/>
            <a:ext cx="7347537" cy="42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25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5C7B-983A-4583-B8AB-51D43D7CD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Why..?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86AA2DCB-E26C-4817-8A06-59A491DDD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61"/>
          <a:stretch/>
        </p:blipFill>
        <p:spPr>
          <a:xfrm>
            <a:off x="4038600" y="1405625"/>
            <a:ext cx="7188199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84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13EC4-21FB-4A3F-9D18-358215EA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706A4CB-58DC-42F7-A388-F015393B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154" y="2633472"/>
            <a:ext cx="6520643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78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F7C00-F8E9-4535-8055-C20C19BA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0D4060-EE68-40CB-9198-327FEDBFC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4113" y="1870364"/>
            <a:ext cx="5218112" cy="2871209"/>
          </a:xfrm>
        </p:spPr>
      </p:pic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747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A3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D0191-0420-45D4-B7C7-29095D2E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96EEA7-D052-4525-9FEF-1B1FC2A18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519128"/>
            <a:ext cx="7347537" cy="38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6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88843-49C2-44A3-B945-C02E416FD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475FBD9-AD1F-4985-B141-B44DAEBE2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2012364"/>
            <a:ext cx="6780700" cy="28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F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077CD-2E0E-4E20-B4BC-536B5C87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CE7E10-3FAE-4962-86B8-FCD01E490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765035"/>
            <a:ext cx="7188199" cy="33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7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D0FB7-604D-434D-81AF-C39924F8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Testing Viewpoint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24CA52-C909-4AA8-A5AE-0EEEA98DD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532" y="1675227"/>
            <a:ext cx="9710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7D733-BB6A-44F0-BF4D-B35634BEA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Testing vs Debugging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002A0F-F963-4B63-B736-D3937A025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096409"/>
            <a:ext cx="11496821" cy="26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17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17B2D-0FBF-4708-9469-E5EE610E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 b="1" i="0" u="none" strike="noStrike" baseline="0">
                <a:solidFill>
                  <a:schemeClr val="bg1"/>
                </a:solidFill>
                <a:latin typeface="Siemens Sans" pitchFamily="2" charset="0"/>
              </a:rPr>
              <a:t>Good Unit Tests (GUTs)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1329F25-77F2-40C0-A5FC-E3414BB5C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endParaRPr lang="en-US" sz="2400" b="0" i="0" u="none" strike="noStrike" baseline="0">
              <a:latin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b="0" i="0" u="none" strike="noStrike" baseline="0">
                <a:latin typeface="Wingdings" panose="05000000000000000000" pitchFamily="2" charset="2"/>
              </a:rPr>
              <a:t></a:t>
            </a:r>
            <a:r>
              <a:rPr lang="en-US" sz="2400" b="0" i="0" u="none" strike="noStrike" baseline="0">
                <a:latin typeface="Siemens Sans" pitchFamily="2" charset="0"/>
              </a:rPr>
              <a:t>Are fully automated, i.e., write code to test code</a:t>
            </a:r>
          </a:p>
          <a:p>
            <a:pPr marL="0" indent="0">
              <a:buNone/>
            </a:pPr>
            <a:r>
              <a:rPr lang="en-US" sz="2400" b="0" i="0" u="none" strike="noStrike" baseline="0">
                <a:latin typeface="Wingdings" panose="05000000000000000000" pitchFamily="2" charset="2"/>
              </a:rPr>
              <a:t></a:t>
            </a:r>
            <a:r>
              <a:rPr lang="en-US" sz="2400" b="0" i="0" u="none" strike="noStrike" baseline="0">
                <a:latin typeface="Siemens Sans" pitchFamily="2" charset="0"/>
              </a:rPr>
              <a:t>Offer good coverage of the code under test, including discontinuities and error-handling paths</a:t>
            </a:r>
          </a:p>
          <a:p>
            <a:pPr marL="0" indent="0">
              <a:buNone/>
            </a:pPr>
            <a:r>
              <a:rPr lang="en-US" sz="2400" b="0" i="0" u="none" strike="noStrike" baseline="0">
                <a:latin typeface="Wingdings" panose="05000000000000000000" pitchFamily="2" charset="2"/>
              </a:rPr>
              <a:t></a:t>
            </a:r>
            <a:r>
              <a:rPr lang="en-US" sz="2400" b="0" i="0" u="none" strike="noStrike" baseline="0">
                <a:latin typeface="Siemens Sans" pitchFamily="2" charset="0"/>
              </a:rPr>
              <a:t>Are easy to read and to maintain</a:t>
            </a:r>
          </a:p>
          <a:p>
            <a:pPr marL="0" indent="0">
              <a:buNone/>
            </a:pPr>
            <a:r>
              <a:rPr lang="en-US" sz="2400" b="0" i="0" u="none" strike="noStrike" baseline="0">
                <a:latin typeface="Wingdings" panose="05000000000000000000" pitchFamily="2" charset="2"/>
              </a:rPr>
              <a:t></a:t>
            </a:r>
            <a:r>
              <a:rPr lang="en-US" sz="2400" b="0" i="0" u="none" strike="noStrike" baseline="0">
                <a:latin typeface="Siemens Sans" pitchFamily="2" charset="0"/>
              </a:rPr>
              <a:t>Express the intent of the code under test —they do more than just check it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0624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8AB57-B230-412C-BB84-6644E1967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Not-So-Good Unit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6C0DF-C334-4192-BF07-0CD175B9E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1" y="2206358"/>
            <a:ext cx="9210283" cy="385342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Problematic test styles include...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Wingdings" panose="05000000000000000000" pitchFamily="2" charset="2"/>
              </a:rPr>
              <a:t></a:t>
            </a:r>
            <a:r>
              <a:rPr lang="en-US" sz="2000" b="0" i="1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Monolithic tests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: all test cases in a single method, e.g., </a:t>
            </a:r>
            <a:r>
              <a:rPr lang="en-US" sz="2000" b="0" i="1" u="none" strike="noStrik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Test</a:t>
            </a:r>
            <a:r>
              <a:rPr lang="en-US" sz="2000" b="0" i="0" u="none" strike="noStrik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or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 </a:t>
            </a:r>
            <a:r>
              <a:rPr lang="en-US" sz="2000" b="0" i="1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Main</a:t>
            </a:r>
            <a:endParaRPr lang="en-US" sz="2000" b="0" i="0" u="none" strike="noStrike" baseline="0" dirty="0">
              <a:solidFill>
                <a:schemeClr val="tx1">
                  <a:lumMod val="85000"/>
                  <a:lumOff val="15000"/>
                </a:schemeClr>
              </a:solidFill>
              <a:latin typeface="Siemens Sans" pitchFamily="2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Wingdings" panose="05000000000000000000" pitchFamily="2" charset="2"/>
              </a:rPr>
              <a:t></a:t>
            </a:r>
            <a:r>
              <a:rPr lang="en-US" sz="2000" b="0" i="1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Ad hoc tests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: test cases arbitrarily scattered across test functions, e.g., </a:t>
            </a:r>
            <a:r>
              <a:rPr lang="en-US" sz="2000" b="0" i="1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Test1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, </a:t>
            </a:r>
            <a:r>
              <a:rPr lang="en-US" sz="2000" b="0" i="1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Test2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, ...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Wingdings" panose="05000000000000000000" pitchFamily="2" charset="2"/>
              </a:rPr>
              <a:t></a:t>
            </a:r>
            <a:r>
              <a:rPr lang="en-US" sz="2000" b="0" i="1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Procedural tests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: test cases bundled into a test method that correspond to target method, e.g., </a:t>
            </a:r>
            <a:r>
              <a:rPr lang="en-US" sz="2000" b="0" i="1" u="none" strike="noStrik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TestFoo</a:t>
            </a:r>
            <a:r>
              <a:rPr lang="en-US" sz="2000" b="0" i="0" u="none" strike="noStrike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tests</a:t>
            </a:r>
            <a:r>
              <a:rPr lang="en-US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 </a:t>
            </a:r>
            <a:r>
              <a:rPr lang="en-US" sz="2000" b="0" i="1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Siemens Sans" pitchFamily="2" charset="0"/>
              </a:rPr>
              <a:t>Foo</a:t>
            </a:r>
            <a:endParaRPr lang="en-US" sz="2000" b="0" i="0" u="none" strike="noStrike" baseline="0" dirty="0">
              <a:solidFill>
                <a:schemeClr val="tx1">
                  <a:lumMod val="85000"/>
                  <a:lumOff val="15000"/>
                </a:schemeClr>
              </a:solidFill>
              <a:latin typeface="Siemens Sans" pitchFamily="2" charset="0"/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79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748</Words>
  <Application>Microsoft Office PowerPoint</Application>
  <PresentationFormat>Widescreen</PresentationFormat>
  <Paragraphs>74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Siemens Sans</vt:lpstr>
      <vt:lpstr>Wingdings</vt:lpstr>
      <vt:lpstr>Office Theme</vt:lpstr>
      <vt:lpstr>Test Driven Development Procedural =&gt;Scenario Based Testing</vt:lpstr>
      <vt:lpstr>No time for testing!</vt:lpstr>
      <vt:lpstr>Objectives</vt:lpstr>
      <vt:lpstr>Automation</vt:lpstr>
      <vt:lpstr>Motivation</vt:lpstr>
      <vt:lpstr> Testing Viewpoint</vt:lpstr>
      <vt:lpstr>Testing vs Debugging</vt:lpstr>
      <vt:lpstr>Good Unit Tests (GUTs)</vt:lpstr>
      <vt:lpstr>Not-So-Good Unit Tests</vt:lpstr>
      <vt:lpstr>Continued…</vt:lpstr>
      <vt:lpstr>What to Include</vt:lpstr>
      <vt:lpstr>What to Exclude</vt:lpstr>
      <vt:lpstr>PowerPoint Presentation</vt:lpstr>
      <vt:lpstr>Testing Approach : TDD</vt:lpstr>
      <vt:lpstr>PowerPoint Presentation</vt:lpstr>
      <vt:lpstr>Three Laws of TDD</vt:lpstr>
      <vt:lpstr>Key TDD Practices</vt:lpstr>
      <vt:lpstr>The Test/Spec-First Cycle</vt:lpstr>
      <vt:lpstr>Unit vs Integration Tests</vt:lpstr>
      <vt:lpstr>Examples</vt:lpstr>
      <vt:lpstr>PowerPoint Presentation</vt:lpstr>
      <vt:lpstr>Acceptance Criteria..?</vt:lpstr>
      <vt:lpstr>A Good Spec</vt:lpstr>
      <vt:lpstr>Why..?</vt:lpstr>
      <vt:lpstr>Implementation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Scenario Based Testing</dc:title>
  <dc:creator>Singh, Hardik</dc:creator>
  <cp:lastModifiedBy>Singh, Hardik</cp:lastModifiedBy>
  <cp:revision>14</cp:revision>
  <dcterms:created xsi:type="dcterms:W3CDTF">2022-01-16T22:37:38Z</dcterms:created>
  <dcterms:modified xsi:type="dcterms:W3CDTF">2022-01-17T00:28:51Z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f6dbec8-95a8-4638-9f5f-bd076536645c_Enabled">
    <vt:lpwstr>true</vt:lpwstr>
  </property>
  <property fmtid="{D5CDD505-2E9C-101B-9397-08002B2CF9AE}" pid="3" name="MSIP_Label_ff6dbec8-95a8-4638-9f5f-bd076536645c_SetDate">
    <vt:lpwstr>2022-01-16T22:37:43Z</vt:lpwstr>
  </property>
  <property fmtid="{D5CDD505-2E9C-101B-9397-08002B2CF9AE}" pid="4" name="MSIP_Label_ff6dbec8-95a8-4638-9f5f-bd076536645c_Method">
    <vt:lpwstr>Standard</vt:lpwstr>
  </property>
  <property fmtid="{D5CDD505-2E9C-101B-9397-08002B2CF9AE}" pid="5" name="MSIP_Label_ff6dbec8-95a8-4638-9f5f-bd076536645c_Name">
    <vt:lpwstr>Restricted - Default</vt:lpwstr>
  </property>
  <property fmtid="{D5CDD505-2E9C-101B-9397-08002B2CF9AE}" pid="6" name="MSIP_Label_ff6dbec8-95a8-4638-9f5f-bd076536645c_SiteId">
    <vt:lpwstr>5dbf1add-202a-4b8d-815b-bf0fb024e033</vt:lpwstr>
  </property>
  <property fmtid="{D5CDD505-2E9C-101B-9397-08002B2CF9AE}" pid="7" name="MSIP_Label_ff6dbec8-95a8-4638-9f5f-bd076536645c_ActionId">
    <vt:lpwstr>8d620f36-8b75-4438-b532-3d7288283ca8</vt:lpwstr>
  </property>
  <property fmtid="{D5CDD505-2E9C-101B-9397-08002B2CF9AE}" pid="8" name="MSIP_Label_ff6dbec8-95a8-4638-9f5f-bd076536645c_ContentBits">
    <vt:lpwstr>0</vt:lpwstr>
  </property>
</Properties>
</file>